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4963" autoAdjust="0"/>
  </p:normalViewPr>
  <p:slideViewPr>
    <p:cSldViewPr snapToGrid="0">
      <p:cViewPr varScale="1">
        <p:scale>
          <a:sx n="55" d="100"/>
          <a:sy n="55" d="100"/>
        </p:scale>
        <p:origin x="133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F3710B-694B-4217-9CF3-6541ACF05B4F}" type="datetimeFigureOut">
              <a:rPr lang="en-US" smtClean="0"/>
              <a:t>4/6/2021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16C9A1-BF55-4D99-8B26-30A89497A9E1}" type="slidenum">
              <a:rPr lang="en-US" smtClean="0"/>
              <a:t>‹#›</a:t>
            </a:fld>
            <a:endParaRPr lang="en-US"/>
          </a:p>
        </p:txBody>
      </p:sp>
    </p:spTree>
    <p:extLst>
      <p:ext uri="{BB962C8B-B14F-4D97-AF65-F5344CB8AC3E}">
        <p14:creationId xmlns:p14="http://schemas.microsoft.com/office/powerpoint/2010/main" val="3004680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Glycated hemoglobin (HbA1c) is a necessary test that ensures individuals can recognize their hemoglobin sugar levels. Realizing blood sugar level in the hemoglobin is critical because healthcare providers can focus on improving a person's well-being and preventing certain diseases such as chronic illness and diabetes. The causes of elevated glycated hemoglobin are immense; however, the test is performed within three months to detect glucose levels in the hemoglobin in most cases. The reason for checking glucose levels within three months is because red blood cells have a life span of three months (</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Li et al., 2019)</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cause of high sugar levels is diabetes and other chronic conditions such as kidney disease.</a:t>
            </a:r>
          </a:p>
          <a:p>
            <a:endParaRPr lang="en-US" dirty="0"/>
          </a:p>
        </p:txBody>
      </p:sp>
      <p:sp>
        <p:nvSpPr>
          <p:cNvPr id="4" name="Slide Number Placeholder 3"/>
          <p:cNvSpPr>
            <a:spLocks noGrp="1"/>
          </p:cNvSpPr>
          <p:nvPr>
            <p:ph type="sldNum" sz="quarter" idx="5"/>
          </p:nvPr>
        </p:nvSpPr>
        <p:spPr/>
        <p:txBody>
          <a:bodyPr/>
          <a:lstStyle/>
          <a:p>
            <a:fld id="{D516C9A1-BF55-4D99-8B26-30A89497A9E1}" type="slidenum">
              <a:rPr lang="en-US" smtClean="0"/>
              <a:t>2</a:t>
            </a:fld>
            <a:endParaRPr lang="en-US"/>
          </a:p>
        </p:txBody>
      </p:sp>
    </p:spTree>
    <p:extLst>
      <p:ext uri="{BB962C8B-B14F-4D97-AF65-F5344CB8AC3E}">
        <p14:creationId xmlns:p14="http://schemas.microsoft.com/office/powerpoint/2010/main" val="2230895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Several influences cause elevated glycated hemoglobin. For instance, when alcohol intake. Most people involved in alcohol consumption are not fit to take the glycated hemoglobin test because it will increase HbA1c. Alcohol intake decreases insulin's overall effectiveness, resulting in high blood sugar (</a:t>
            </a:r>
            <a:r>
              <a:rPr lang="en-US" sz="12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Beseoglu</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&amp; </a:t>
            </a:r>
            <a:r>
              <a:rPr lang="en-US" sz="12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Steiger</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2017)</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Iron deficiency also results in significantly elevated blood sugar in diabetic individuals. Therefore, iron deficiency anemia must be considered before taking the test. </a:t>
            </a: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Chronic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kidney disease damages the blood vessels, which results in high blood pressure and high blood sugar. Another cause of increase HbA1c test is large doses of aspirin which results in increased blood sugar, although when taken as recommended decreases diabetes-associated inflammation</a:t>
            </a:r>
          </a:p>
          <a:p>
            <a:endParaRPr lang="en-US" dirty="0"/>
          </a:p>
        </p:txBody>
      </p:sp>
      <p:sp>
        <p:nvSpPr>
          <p:cNvPr id="4" name="Slide Number Placeholder 3"/>
          <p:cNvSpPr>
            <a:spLocks noGrp="1"/>
          </p:cNvSpPr>
          <p:nvPr>
            <p:ph type="sldNum" sz="quarter" idx="5"/>
          </p:nvPr>
        </p:nvSpPr>
        <p:spPr/>
        <p:txBody>
          <a:bodyPr/>
          <a:lstStyle/>
          <a:p>
            <a:fld id="{D516C9A1-BF55-4D99-8B26-30A89497A9E1}" type="slidenum">
              <a:rPr lang="en-US" smtClean="0"/>
              <a:t>3</a:t>
            </a:fld>
            <a:endParaRPr lang="en-US"/>
          </a:p>
        </p:txBody>
      </p:sp>
    </p:spTree>
    <p:extLst>
      <p:ext uri="{BB962C8B-B14F-4D97-AF65-F5344CB8AC3E}">
        <p14:creationId xmlns:p14="http://schemas.microsoft.com/office/powerpoint/2010/main" val="3836077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16C9A1-BF55-4D99-8B26-30A89497A9E1}" type="slidenum">
              <a:rPr lang="en-US" smtClean="0"/>
              <a:t>4</a:t>
            </a:fld>
            <a:endParaRPr lang="en-US"/>
          </a:p>
        </p:txBody>
      </p:sp>
    </p:spTree>
    <p:extLst>
      <p:ext uri="{BB962C8B-B14F-4D97-AF65-F5344CB8AC3E}">
        <p14:creationId xmlns:p14="http://schemas.microsoft.com/office/powerpoint/2010/main" val="1177553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625780-FDA0-4259-A62C-0DCF8F4A26EA}"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619905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625780-FDA0-4259-A62C-0DCF8F4A26EA}"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1295063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625780-FDA0-4259-A62C-0DCF8F4A26EA}"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6C8-0059-4464-A3C7-FD8108C2CE2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9208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625780-FDA0-4259-A62C-0DCF8F4A26EA}"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1949890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625780-FDA0-4259-A62C-0DCF8F4A26EA}"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6C8-0059-4464-A3C7-FD8108C2CE2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76685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625780-FDA0-4259-A62C-0DCF8F4A26EA}"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2623794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625780-FDA0-4259-A62C-0DCF8F4A26EA}"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3115455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625780-FDA0-4259-A62C-0DCF8F4A26EA}"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3672594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625780-FDA0-4259-A62C-0DCF8F4A26EA}"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2929393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625780-FDA0-4259-A62C-0DCF8F4A26EA}"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1628022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625780-FDA0-4259-A62C-0DCF8F4A26EA}"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4170502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625780-FDA0-4259-A62C-0DCF8F4A26EA}" type="datetimeFigureOut">
              <a:rPr lang="en-US" smtClean="0"/>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2809588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625780-FDA0-4259-A62C-0DCF8F4A26EA}" type="datetimeFigureOut">
              <a:rPr lang="en-US" smtClean="0"/>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1317243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25780-FDA0-4259-A62C-0DCF8F4A26EA}" type="datetimeFigureOut">
              <a:rPr lang="en-US" smtClean="0"/>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1403752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25780-FDA0-4259-A62C-0DCF8F4A26EA}"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2382775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625780-FDA0-4259-A62C-0DCF8F4A26EA}"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C246C8-0059-4464-A3C7-FD8108C2CE2A}" type="slidenum">
              <a:rPr lang="en-US" smtClean="0"/>
              <a:t>‹#›</a:t>
            </a:fld>
            <a:endParaRPr lang="en-US"/>
          </a:p>
        </p:txBody>
      </p:sp>
    </p:spTree>
    <p:extLst>
      <p:ext uri="{BB962C8B-B14F-4D97-AF65-F5344CB8AC3E}">
        <p14:creationId xmlns:p14="http://schemas.microsoft.com/office/powerpoint/2010/main" val="749410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8625780-FDA0-4259-A62C-0DCF8F4A26EA}" type="datetimeFigureOut">
              <a:rPr lang="en-US" smtClean="0"/>
              <a:t>4/6/2021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3C246C8-0059-4464-A3C7-FD8108C2CE2A}" type="slidenum">
              <a:rPr lang="en-US" smtClean="0"/>
              <a:t>‹#›</a:t>
            </a:fld>
            <a:endParaRPr lang="en-US"/>
          </a:p>
        </p:txBody>
      </p:sp>
    </p:spTree>
    <p:extLst>
      <p:ext uri="{BB962C8B-B14F-4D97-AF65-F5344CB8AC3E}">
        <p14:creationId xmlns:p14="http://schemas.microsoft.com/office/powerpoint/2010/main" val="2452808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49392-2759-481F-B7DE-2A4267B324FC}"/>
              </a:ext>
            </a:extLst>
          </p:cNvPr>
          <p:cNvSpPr>
            <a:spLocks noGrp="1"/>
          </p:cNvSpPr>
          <p:nvPr>
            <p:ph type="ctrTitle"/>
          </p:nvPr>
        </p:nvSpPr>
        <p:spPr/>
        <p:txBody>
          <a:bodyPr/>
          <a:lstStyle/>
          <a:p>
            <a:r>
              <a:rPr lang="en-US" b="0" i="0" dirty="0" smtClean="0">
                <a:solidFill>
                  <a:srgbClr val="222222"/>
                </a:solidFill>
                <a:effectLst/>
                <a:latin typeface="Times New Roman" panose="02020603050405020304" pitchFamily="18" charset="0"/>
                <a:cs typeface="Times New Roman" panose="02020603050405020304" pitchFamily="18" charset="0"/>
              </a:rPr>
              <a:t>Causes of Elevated Glycosylated Hemoglobin</a:t>
            </a:r>
            <a:endParaRPr lang="en-US"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5765550A-F5BA-4386-883B-AACBA51A2CBE}"/>
              </a:ext>
            </a:extLst>
          </p:cNvPr>
          <p:cNvSpPr>
            <a:spLocks noGrp="1"/>
          </p:cNvSpPr>
          <p:nvPr>
            <p:ph type="subTitle"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Student’s Name</a:t>
            </a:r>
          </a:p>
          <a:p>
            <a:r>
              <a:rPr lang="en-US" dirty="0">
                <a:latin typeface="Times New Roman" panose="02020603050405020304" pitchFamily="18" charset="0"/>
                <a:cs typeface="Times New Roman" panose="02020603050405020304" pitchFamily="18" charset="0"/>
              </a:rPr>
              <a:t>Institutional Affiliations</a:t>
            </a:r>
          </a:p>
          <a:p>
            <a:r>
              <a:rPr lang="en-US" dirty="0">
                <a:latin typeface="Times New Roman" panose="02020603050405020304" pitchFamily="18" charset="0"/>
                <a:cs typeface="Times New Roman" panose="02020603050405020304" pitchFamily="18" charset="0"/>
              </a:rPr>
              <a:t>Date</a:t>
            </a:r>
          </a:p>
        </p:txBody>
      </p:sp>
    </p:spTree>
    <p:extLst>
      <p:ext uri="{BB962C8B-B14F-4D97-AF65-F5344CB8AC3E}">
        <p14:creationId xmlns:p14="http://schemas.microsoft.com/office/powerpoint/2010/main" val="2008871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E883C-B2F5-4647-A593-14F37BD629A1}"/>
              </a:ext>
            </a:extLst>
          </p:cNvPr>
          <p:cNvSpPr>
            <a:spLocks noGrp="1"/>
          </p:cNvSpPr>
          <p:nvPr>
            <p:ph type="title"/>
          </p:nvPr>
        </p:nvSpPr>
        <p:spPr/>
        <p:txBody>
          <a:bodyPr/>
          <a:lstStyle/>
          <a:p>
            <a:pPr algn="ctr"/>
            <a:r>
              <a:rPr lang="en-US" b="0" i="0" dirty="0" smtClean="0">
                <a:solidFill>
                  <a:srgbClr val="222222"/>
                </a:solidFill>
                <a:effectLst/>
                <a:latin typeface="Times New Roman" panose="02020603050405020304" pitchFamily="18" charset="0"/>
                <a:cs typeface="Times New Roman" panose="02020603050405020304" pitchFamily="18" charset="0"/>
              </a:rPr>
              <a:t>Causes of Elevated Glycosylated Hemoglobin</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33B45D6-939C-4838-B617-FB2D6825E2D9}"/>
              </a:ext>
            </a:extLst>
          </p:cNvPr>
          <p:cNvSpPr>
            <a:spLocks noGrp="1"/>
          </p:cNvSpPr>
          <p:nvPr>
            <p:ph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test is utilized in diagnosing diabetes mellitus </a:t>
            </a: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HbA1c test indicates the average amount of glucose in the hemoglobin</a:t>
            </a: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test is conducted within three months because it is the red blood cell lifespan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Li et al., 2019)</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High HbA1c indicates a sign of diabetes or other chronic conditions</a:t>
            </a:r>
          </a:p>
          <a:p>
            <a:endParaRPr lang="en-US" dirty="0"/>
          </a:p>
        </p:txBody>
      </p:sp>
    </p:spTree>
    <p:extLst>
      <p:ext uri="{BB962C8B-B14F-4D97-AF65-F5344CB8AC3E}">
        <p14:creationId xmlns:p14="http://schemas.microsoft.com/office/powerpoint/2010/main" val="2297977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771F1-C876-4DCF-9C20-C324FB7C4DC5}"/>
              </a:ext>
            </a:extLst>
          </p:cNvPr>
          <p:cNvSpPr>
            <a:spLocks noGrp="1"/>
          </p:cNvSpPr>
          <p:nvPr>
            <p:ph type="title"/>
          </p:nvPr>
        </p:nvSpPr>
        <p:spPr/>
        <p:txBody>
          <a:bodyPr/>
          <a:lstStyle/>
          <a:p>
            <a:pPr algn="ctr"/>
            <a:r>
              <a:rPr lang="en-US" b="0" i="0" dirty="0" smtClean="0">
                <a:solidFill>
                  <a:srgbClr val="222222"/>
                </a:solidFill>
                <a:effectLst/>
                <a:latin typeface="Times New Roman" panose="02020603050405020304" pitchFamily="18" charset="0"/>
                <a:cs typeface="Times New Roman" panose="02020603050405020304" pitchFamily="18" charset="0"/>
              </a:rPr>
              <a:t>Causes of Elevated Glycosylated Hemoglobin (</a:t>
            </a:r>
            <a:r>
              <a:rPr lang="en-US" b="0" i="0" dirty="0" err="1" smtClean="0">
                <a:solidFill>
                  <a:srgbClr val="222222"/>
                </a:solidFill>
                <a:effectLst/>
                <a:latin typeface="Times New Roman" panose="02020603050405020304" pitchFamily="18" charset="0"/>
                <a:cs typeface="Times New Roman" panose="02020603050405020304" pitchFamily="18" charset="0"/>
              </a:rPr>
              <a:t>Cont</a:t>
            </a:r>
            <a:r>
              <a:rPr lang="en-US" b="0" i="0" dirty="0" smtClean="0">
                <a:solidFill>
                  <a:srgbClr val="222222"/>
                </a:solidFill>
                <a:effectLst/>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678518B-BC19-4AC1-9BD5-E6F2CCEDBB56}"/>
              </a:ext>
            </a:extLst>
          </p:cNvPr>
          <p:cNvSpPr>
            <a:spLocks noGrp="1"/>
          </p:cNvSpPr>
          <p:nvPr>
            <p:ph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Alcoholism (</a:t>
            </a:r>
            <a:r>
              <a:rPr lang="en-US" sz="18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Beseoglu</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&amp; </a:t>
            </a:r>
            <a:r>
              <a:rPr lang="en-US" sz="18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Steiger</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2017</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Iron deficiency</a:t>
            </a: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Chronic kidney disease</a:t>
            </a: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Large doses of aspirin</a:t>
            </a:r>
          </a:p>
          <a:p>
            <a:endParaRPr lang="en-US" dirty="0"/>
          </a:p>
        </p:txBody>
      </p:sp>
    </p:spTree>
    <p:extLst>
      <p:ext uri="{BB962C8B-B14F-4D97-AF65-F5344CB8AC3E}">
        <p14:creationId xmlns:p14="http://schemas.microsoft.com/office/powerpoint/2010/main" val="3593670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E1821-7089-445E-8279-8BAC07F1C4AF}"/>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a:t>
            </a:r>
            <a:r>
              <a:rPr lang="en-US" dirty="0"/>
              <a:t> </a:t>
            </a:r>
          </a:p>
        </p:txBody>
      </p:sp>
      <p:sp>
        <p:nvSpPr>
          <p:cNvPr id="3" name="Content Placeholder 2">
            <a:extLst>
              <a:ext uri="{FF2B5EF4-FFF2-40B4-BE49-F238E27FC236}">
                <a16:creationId xmlns:a16="http://schemas.microsoft.com/office/drawing/2014/main" id="{C7AAD61D-ABF7-4CD6-8B26-0787181844B7}"/>
              </a:ext>
            </a:extLst>
          </p:cNvPr>
          <p:cNvSpPr>
            <a:spLocks noGrp="1"/>
          </p:cNvSpPr>
          <p:nvPr>
            <p:ph idx="1"/>
          </p:nvPr>
        </p:nvSpPr>
        <p:spPr/>
        <p:txBody>
          <a:bodyPr/>
          <a:lstStyle/>
          <a:p>
            <a:pPr marL="0" marR="0">
              <a:lnSpc>
                <a:spcPct val="107000"/>
              </a:lnSpc>
              <a:spcBef>
                <a:spcPts val="0"/>
              </a:spcBef>
              <a:spcAft>
                <a:spcPts val="800"/>
              </a:spcAft>
            </a:pPr>
            <a:r>
              <a:rPr lang="en-US" sz="18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Beseoglu</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K., &amp; </a:t>
            </a:r>
            <a:r>
              <a:rPr lang="en-US" sz="18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Steiger</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H. J. (2017). Elevated glycated hemoglobin level and hyperglycemia after aneurysmal subarachnoid hemorrhage.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Clinical neurology and neurosurgery</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163</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128-132.</a:t>
            </a:r>
          </a:p>
          <a:p>
            <a:pPr marL="0" marR="0">
              <a:lnSpc>
                <a:spcPct val="107000"/>
              </a:lnSpc>
              <a:spcBef>
                <a:spcPts val="0"/>
              </a:spcBef>
              <a:spcAft>
                <a:spcPts val="800"/>
              </a:spcAft>
            </a:pP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Li, F. R., Zhang, X. R., Zhong, W. F., Li, Z. H., Gao, X., Kraus, V. B., ... &amp; Mao, C. (2019). Glycated hemoglobin and all-cause and cause-specific mortality among adults with and without diabetes.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The Journal of Clinical Endocrinology &amp; Metabolism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104</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(8), 3345-3354.</a:t>
            </a:r>
          </a:p>
          <a:p>
            <a:endParaRPr lang="en-US" dirty="0"/>
          </a:p>
        </p:txBody>
      </p:sp>
    </p:spTree>
    <p:extLst>
      <p:ext uri="{BB962C8B-B14F-4D97-AF65-F5344CB8AC3E}">
        <p14:creationId xmlns:p14="http://schemas.microsoft.com/office/powerpoint/2010/main" val="161239049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TotalTime>
  <Words>369</Words>
  <Application>Microsoft Office PowerPoint</Application>
  <PresentationFormat>Widescreen</PresentationFormat>
  <Paragraphs>22</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Times New Roman</vt:lpstr>
      <vt:lpstr>Trebuchet MS</vt:lpstr>
      <vt:lpstr>Wingdings 3</vt:lpstr>
      <vt:lpstr>Facet</vt:lpstr>
      <vt:lpstr>Causes of Elevated Glycosylated Hemoglobin</vt:lpstr>
      <vt:lpstr>Causes of Elevated Glycosylated Hemoglobin</vt:lpstr>
      <vt:lpstr>Causes of Elevated Glycosylated Hemoglobin (Cont…)</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causes of elevated glycosylated hemoglobin</dc:title>
  <dc:creator>Robert Mwaura</dc:creator>
  <cp:lastModifiedBy>HP</cp:lastModifiedBy>
  <cp:revision>3</cp:revision>
  <dcterms:created xsi:type="dcterms:W3CDTF">2021-04-06T08:59:35Z</dcterms:created>
  <dcterms:modified xsi:type="dcterms:W3CDTF">2021-04-06T12:28:11Z</dcterms:modified>
</cp:coreProperties>
</file>